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90" r:id="rId8"/>
    <p:sldId id="263" r:id="rId9"/>
    <p:sldId id="264" r:id="rId10"/>
    <p:sldId id="284" r:id="rId11"/>
    <p:sldId id="285" r:id="rId12"/>
    <p:sldId id="286" r:id="rId13"/>
    <p:sldId id="268" r:id="rId14"/>
    <p:sldId id="287" r:id="rId15"/>
    <p:sldId id="288" r:id="rId16"/>
    <p:sldId id="271" r:id="rId17"/>
    <p:sldId id="272" r:id="rId18"/>
    <p:sldId id="289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91" r:id="rId29"/>
    <p:sldId id="283" r:id="rId30"/>
    <p:sldId id="293" r:id="rId3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821"/>
    <p:restoredTop sz="95501" autoAdjust="0"/>
  </p:normalViewPr>
  <p:slideViewPr>
    <p:cSldViewPr snapToGrid="0" snapToObjects="1">
      <p:cViewPr varScale="1">
        <p:scale>
          <a:sx n="94" d="100"/>
          <a:sy n="94" d="100"/>
        </p:scale>
        <p:origin x="208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135584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310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97696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3598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2035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82188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8697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Graph with both training and test attack type breakdown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E.g. nmap drastically different between training/test. Training 1493, Test 73;</a:t>
            </a:r>
          </a:p>
        </p:txBody>
      </p:sp>
    </p:spTree>
    <p:extLst>
      <p:ext uri="{BB962C8B-B14F-4D97-AF65-F5344CB8AC3E}">
        <p14:creationId xmlns:p14="http://schemas.microsoft.com/office/powerpoint/2010/main" val="1948783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5138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65830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02390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4706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Software to detect network intrusions protects a computer network from unauthorized users</a:t>
            </a:r>
            <a:r>
              <a:rPr lang="en" sz="1800">
                <a:solidFill>
                  <a:schemeClr val="dk2"/>
                </a:solidFill>
              </a:rPr>
              <a:t>. 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A connection is a sequence of TCP packets starting and ending at some well defined times, between which data flows to and from a source IP address to a target IP address under some well defined protocol. Each record contained values of 41 variables </a:t>
            </a:r>
          </a:p>
          <a:p>
            <a:pPr marL="457200" lvl="0" indent="-30480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</a:pPr>
            <a:r>
              <a:rPr lang="en" sz="1200">
                <a:solidFill>
                  <a:srgbClr val="333333"/>
                </a:solidFill>
              </a:rPr>
              <a:t>DOS: denial-of-service, e.g. syn flood</a:t>
            </a:r>
          </a:p>
          <a:p>
            <a:pPr marL="457200" lvl="0" indent="-30480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</a:pPr>
            <a:r>
              <a:rPr lang="en" sz="1200">
                <a:solidFill>
                  <a:srgbClr val="333333"/>
                </a:solidFill>
              </a:rPr>
              <a:t>R2L: unauthorized access from a remote machine, e.g. guessing password</a:t>
            </a:r>
          </a:p>
          <a:p>
            <a:pPr marL="457200" lvl="0" indent="-30480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</a:pPr>
            <a:r>
              <a:rPr lang="en" sz="1200">
                <a:solidFill>
                  <a:srgbClr val="333333"/>
                </a:solidFill>
              </a:rPr>
              <a:t>U2R: unauthorized access to local superuser (root) privileges, e.g., various ``buffer overflow'' attacks</a:t>
            </a:r>
          </a:p>
          <a:p>
            <a:pPr marL="457200" lvl="0" indent="-30480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</a:pPr>
            <a:r>
              <a:rPr lang="en" sz="1200">
                <a:solidFill>
                  <a:srgbClr val="333333"/>
                </a:solidFill>
              </a:rPr>
              <a:t>Probing: surveillance and other probing, e.g., port scanning.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In recent year, due to the growing use of smart devices and the Internet, network traffic is rapidly increasing. A Cisco report found the following : “Global IP traffic in 2012 stands at 43.6 exabytes per month and will grow threefold by 2017, to reach 120.6 exabytes per month” [1]. Intrusions are defined as attempts or action to compromise the confidentiality, integrity or availability of computer or network [2]. Intrusion detection systems (IDSs) are software or hardware systems that automate the process of monitoring the events occurring in a computer system or network, analyzing them for signs of security problems 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Why bother detecting intrusions if you’ve installed firewalls, patched operating systems, and checked passwords for soundness? The answer is simple: because intrusions still occur. Just as people sometimes forget to lock a window, for example, they sometimes forget to correctly update a firewall’s rule set. Even with the most advanced protection, computer systems are still not 100% secure [1] The goal of intrusion detection system is to detect intrusions. Intrusion detection systems (IDS) have emerged to detect actions which endanger the integrity, confidentiality or availability of a resource as an effort to provide a solution to existing security issues. </a:t>
            </a:r>
          </a:p>
        </p:txBody>
      </p:sp>
    </p:spTree>
    <p:extLst>
      <p:ext uri="{BB962C8B-B14F-4D97-AF65-F5344CB8AC3E}">
        <p14:creationId xmlns:p14="http://schemas.microsoft.com/office/powerpoint/2010/main" val="7148590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1361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3756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6055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1542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88909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98725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8188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21518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26471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2177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019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dirty="0">
                <a:solidFill>
                  <a:schemeClr val="dk2"/>
                </a:solidFill>
              </a:rPr>
              <a:t>Breakdown by Protocol Type</a:t>
            </a:r>
          </a:p>
          <a:p>
            <a:pPr marL="457200" lvl="0" indent="-30480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+"/>
            </a:pPr>
            <a:r>
              <a:rPr lang="en" sz="1200" dirty="0">
                <a:solidFill>
                  <a:schemeClr val="dk2"/>
                </a:solidFill>
              </a:rPr>
              <a:t>48% TCP connections are abnormal</a:t>
            </a:r>
          </a:p>
          <a:p>
            <a:pPr marL="457200" lvl="0" indent="-30480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+"/>
            </a:pPr>
            <a:r>
              <a:rPr lang="en" sz="1200" dirty="0">
                <a:solidFill>
                  <a:schemeClr val="dk2"/>
                </a:solidFill>
              </a:rPr>
              <a:t>17% UDP connections are abnormal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+"/>
            </a:pPr>
            <a:r>
              <a:rPr lang="en" sz="1200" dirty="0">
                <a:solidFill>
                  <a:schemeClr val="dk2"/>
                </a:solidFill>
              </a:rPr>
              <a:t>84% ICMP connections are abnormal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solidFill>
                <a:schemeClr val="dk2"/>
              </a:solidFill>
            </a:endParaRP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</a:rPr>
              <a:t>(IJARCCE%2096.pdf)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</a:rPr>
              <a:t>Dummified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</a:rPr>
              <a:t>nrow(select(new.KDD.train, tcp, outcome.response)%&gt;% filter(., tcp==1) %&gt;% filter(., outcome.response==1))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</a:rPr>
              <a:t>#[1] 49089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</a:rPr>
              <a:t>#49089/102689 = 0.48%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</a:rPr>
              <a:t>nrow(select(new.KDD.train, tcp, outcome.response)%&gt;% filter(., tcp==1))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</a:rPr>
              <a:t>#[1] 102689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solidFill>
                <a:schemeClr val="dk2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</a:rPr>
              <a:t>High level categories of variables: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n" sz="1200" dirty="0">
                <a:solidFill>
                  <a:schemeClr val="dk2"/>
                </a:solidFill>
              </a:rPr>
              <a:t>Basic connection info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n" sz="1200" dirty="0">
                <a:solidFill>
                  <a:schemeClr val="dk2"/>
                </a:solidFill>
              </a:rPr>
              <a:t>Content-based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n" sz="1200" dirty="0">
                <a:solidFill>
                  <a:schemeClr val="dk2"/>
                </a:solidFill>
              </a:rPr>
              <a:t>Connection-history based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solidFill>
                <a:schemeClr val="dk2"/>
              </a:solidFill>
            </a:endParaRP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/>
              <a:buNone/>
            </a:pPr>
            <a:endParaRPr sz="12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84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8664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Call out that same_srv_rate and diff_srv_rate should be complementary but aren’t</a:t>
            </a:r>
          </a:p>
        </p:txBody>
      </p:sp>
    </p:spTree>
    <p:extLst>
      <p:ext uri="{BB962C8B-B14F-4D97-AF65-F5344CB8AC3E}">
        <p14:creationId xmlns:p14="http://schemas.microsoft.com/office/powerpoint/2010/main" val="1911315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5042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93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492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992766"/>
            <a:ext cx="8520600" cy="2736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4202966"/>
            <a:ext cx="8520600" cy="1734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66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5640766"/>
            <a:ext cx="5998800" cy="806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unb.ca/research/iscx/dataset/iscx-NSL-KDD-dataset.html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nsitivity_and_specificity" TargetMode="External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ita.ee.lbl.gov/html/contrib/tcp-reduce-doc.html" TargetMode="External"/><Relationship Id="rId4" Type="http://schemas.openxmlformats.org/officeDocument/2006/relationships/hyperlink" Target="https://kdd.ics.uci.edu/databases/kddcup99/task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33000"/>
          </a:schemeClr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0" y="605308"/>
            <a:ext cx="8520600" cy="2736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Network Intrusion Detection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Anomalous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endParaRPr lang="en-US" sz="1800" dirty="0" smtClean="0"/>
          </a:p>
          <a:p>
            <a:pPr lvl="0">
              <a:spcBef>
                <a:spcPts val="0"/>
              </a:spcBef>
              <a:buNone/>
            </a:pPr>
            <a:endParaRPr lang="en-US" sz="1800" dirty="0"/>
          </a:p>
          <a:p>
            <a:pPr lvl="0">
              <a:spcBef>
                <a:spcPts val="0"/>
              </a:spcBef>
              <a:buNone/>
            </a:pPr>
            <a:r>
              <a:rPr lang="en" sz="1800" dirty="0" smtClean="0"/>
              <a:t>Rad</a:t>
            </a:r>
            <a:r>
              <a:rPr lang="en-US" sz="1800" dirty="0" smtClean="0"/>
              <a:t>h</a:t>
            </a:r>
            <a:r>
              <a:rPr lang="en" sz="1800" dirty="0" err="1" smtClean="0"/>
              <a:t>ey</a:t>
            </a:r>
            <a:r>
              <a:rPr lang="en" sz="1800" dirty="0" smtClean="0"/>
              <a:t> </a:t>
            </a:r>
            <a:r>
              <a:rPr lang="en" sz="1800" dirty="0" err="1"/>
              <a:t>Shyam</a:t>
            </a:r>
            <a:r>
              <a:rPr lang="en" sz="1800" dirty="0"/>
              <a:t>, Joseph Wang, Wanda Wang, Ho Fai Wong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/>
              <a:t>June 26, 2016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4737899" y="4045639"/>
            <a:ext cx="4283257" cy="215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b="1" dirty="0"/>
              <a:t>Model performance:</a:t>
            </a:r>
          </a:p>
          <a:p>
            <a:pPr marL="914400" lvl="1" indent="-3175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980000"/>
                </a:solidFill>
              </a:rPr>
              <a:t>85.63% accuracy in test vs 91.72% in train!</a:t>
            </a:r>
          </a:p>
          <a:p>
            <a:pPr marL="914400" lvl="1" indent="-3175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72.83% true positive rate</a:t>
            </a:r>
          </a:p>
          <a:p>
            <a:pPr marL="914400" lvl="1" indent="-3175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2.43% false positive rate</a:t>
            </a:r>
          </a:p>
          <a:p>
            <a:pPr lvl="0" algn="ctr"/>
            <a:endParaRPr lang="en" b="1" dirty="0" smtClean="0">
              <a:solidFill>
                <a:srgbClr val="980000"/>
              </a:solidFill>
            </a:endParaRPr>
          </a:p>
          <a:p>
            <a:pPr lvl="0" algn="ctr"/>
            <a:r>
              <a:rPr lang="en" b="1" dirty="0" smtClean="0">
                <a:solidFill>
                  <a:srgbClr val="980000"/>
                </a:solidFill>
              </a:rPr>
              <a:t>Is </a:t>
            </a:r>
            <a:r>
              <a:rPr lang="en" b="1" dirty="0">
                <a:solidFill>
                  <a:srgbClr val="980000"/>
                </a:solidFill>
              </a:rPr>
              <a:t>there underlying bias in the test data? Let’s try other algorithms first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-17024" y="1073416"/>
            <a:ext cx="5093117" cy="34856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b="1" dirty="0"/>
              <a:t>Split Train 70%/30% then 10-fold CV for lambda: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226207" y="127171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dirty="0"/>
              <a:t>Logistic Regression with Lasso penalty - Shuffled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-17024" y="4045639"/>
            <a:ext cx="3905400" cy="33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 charset="0"/>
              <a:buChar char="•"/>
            </a:pPr>
            <a:r>
              <a:rPr lang="en" b="1" dirty="0">
                <a:solidFill>
                  <a:schemeClr val="dk2"/>
                </a:solidFill>
              </a:rPr>
              <a:t>Retained features and coefficients:</a:t>
            </a:r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4737900" y="1073417"/>
            <a:ext cx="3905400" cy="330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b="1" dirty="0"/>
              <a:t>Balance accuracy and complexity:</a:t>
            </a:r>
          </a:p>
        </p:txBody>
      </p:sp>
      <p:sp>
        <p:nvSpPr>
          <p:cNvPr id="131" name="Shape 13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10</a:t>
            </a:fld>
            <a:endParaRPr lang="en"/>
          </a:p>
        </p:txBody>
      </p:sp>
      <p:sp>
        <p:nvSpPr>
          <p:cNvPr id="15" name="Shape 148"/>
          <p:cNvSpPr txBox="1">
            <a:spLocks noGrp="1"/>
          </p:cNvSpPr>
          <p:nvPr>
            <p:ph type="body" idx="1"/>
          </p:nvPr>
        </p:nvSpPr>
        <p:spPr>
          <a:xfrm>
            <a:off x="278400" y="632988"/>
            <a:ext cx="8520600" cy="330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 dirty="0">
                <a:solidFill>
                  <a:srgbClr val="980000"/>
                </a:solidFill>
              </a:rPr>
              <a:t>What happens if we combine, resample and </a:t>
            </a:r>
            <a:r>
              <a:rPr lang="en" sz="1600" b="1" dirty="0" smtClean="0">
                <a:solidFill>
                  <a:srgbClr val="980000"/>
                </a:solidFill>
              </a:rPr>
              <a:t>re</a:t>
            </a:r>
            <a:r>
              <a:rPr lang="en-US" sz="1600" b="1" dirty="0" smtClean="0">
                <a:solidFill>
                  <a:srgbClr val="980000"/>
                </a:solidFill>
              </a:rPr>
              <a:t>-</a:t>
            </a:r>
            <a:r>
              <a:rPr lang="en" sz="1600" b="1" dirty="0" smtClean="0">
                <a:solidFill>
                  <a:srgbClr val="980000"/>
                </a:solidFill>
              </a:rPr>
              <a:t>split </a:t>
            </a:r>
            <a:r>
              <a:rPr lang="en" sz="1600" b="1" dirty="0">
                <a:solidFill>
                  <a:srgbClr val="980000"/>
                </a:solidFill>
              </a:rPr>
              <a:t>Train and Test datasets?</a:t>
            </a:r>
          </a:p>
        </p:txBody>
      </p:sp>
      <p:pic>
        <p:nvPicPr>
          <p:cNvPr id="16" name="Shape 141" descr="2-lambda selec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838" y="1491116"/>
            <a:ext cx="3804500" cy="2433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Shape 142"/>
          <p:cNvCxnSpPr/>
          <p:nvPr/>
        </p:nvCxnSpPr>
        <p:spPr>
          <a:xfrm>
            <a:off x="3179560" y="1905877"/>
            <a:ext cx="0" cy="15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" name="Shape 143"/>
          <p:cNvSpPr txBox="1"/>
          <p:nvPr/>
        </p:nvSpPr>
        <p:spPr>
          <a:xfrm>
            <a:off x="3034274" y="3379794"/>
            <a:ext cx="422700" cy="33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dirty="0">
                <a:solidFill>
                  <a:srgbClr val="980000"/>
                </a:solidFill>
              </a:rPr>
              <a:t>-3</a:t>
            </a:r>
          </a:p>
        </p:txBody>
      </p:sp>
      <p:sp>
        <p:nvSpPr>
          <p:cNvPr id="19" name="Shape 144"/>
          <p:cNvSpPr txBox="1"/>
          <p:nvPr/>
        </p:nvSpPr>
        <p:spPr>
          <a:xfrm>
            <a:off x="3021054" y="1689715"/>
            <a:ext cx="422700" cy="33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dirty="0">
                <a:solidFill>
                  <a:srgbClr val="980000"/>
                </a:solidFill>
              </a:rPr>
              <a:t>11</a:t>
            </a:r>
          </a:p>
        </p:txBody>
      </p:sp>
      <p:pic>
        <p:nvPicPr>
          <p:cNvPr id="20" name="Shape 145" descr="3-summary performanc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5541" y="1418139"/>
            <a:ext cx="3919350" cy="250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146"/>
          <p:cNvSpPr txBox="1"/>
          <p:nvPr/>
        </p:nvSpPr>
        <p:spPr>
          <a:xfrm>
            <a:off x="5367914" y="3641886"/>
            <a:ext cx="422700" cy="33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dirty="0">
                <a:solidFill>
                  <a:srgbClr val="980000"/>
                </a:solidFill>
              </a:rPr>
              <a:t>11</a:t>
            </a:r>
          </a:p>
        </p:txBody>
      </p:sp>
      <p:pic>
        <p:nvPicPr>
          <p:cNvPr id="22" name="Shape 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525" y="4477702"/>
            <a:ext cx="2459274" cy="18832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023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311700" y="25095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Naive Bayes</a:t>
            </a:r>
            <a:endParaRPr lang="en" dirty="0"/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311700" y="1026927"/>
            <a:ext cx="4118786" cy="4405043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 u="sng" dirty="0"/>
              <a:t>Unshuffled Train and Test data:</a:t>
            </a:r>
          </a:p>
          <a:p>
            <a:pPr marL="457200" lvl="0" indent="-330200" rtl="0"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600" dirty="0"/>
              <a:t>Parameters: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70/30 split; 10-fold CV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Laplace = 1</a:t>
            </a:r>
          </a:p>
          <a:p>
            <a:pPr marL="457200" lvl="0" indent="-330200" rtl="0"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600" dirty="0" smtClean="0"/>
              <a:t>Accuracy</a:t>
            </a:r>
            <a:r>
              <a:rPr lang="en" sz="1600" dirty="0"/>
              <a:t>: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Train: 	</a:t>
            </a:r>
            <a:r>
              <a:rPr lang="en-US" sz="1600" b="1" dirty="0">
                <a:solidFill>
                  <a:srgbClr val="980000"/>
                </a:solidFill>
              </a:rPr>
              <a:t>89.35%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Test: 	</a:t>
            </a:r>
            <a:r>
              <a:rPr lang="en-US" sz="1600" b="1" dirty="0">
                <a:solidFill>
                  <a:srgbClr val="980000"/>
                </a:solidFill>
              </a:rPr>
              <a:t>77.80%</a:t>
            </a:r>
          </a:p>
          <a:p>
            <a:pPr marL="1371600" lvl="2" indent="-330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True positive rate: 91.75%</a:t>
            </a:r>
          </a:p>
          <a:p>
            <a:pPr marL="1371600" lvl="2" indent="-330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False positive rate: 32.14%</a:t>
            </a:r>
          </a:p>
        </p:txBody>
      </p:sp>
      <p:sp>
        <p:nvSpPr>
          <p:cNvPr id="182" name="Shape 182"/>
          <p:cNvSpPr txBox="1">
            <a:spLocks noGrp="1"/>
          </p:cNvSpPr>
          <p:nvPr>
            <p:ph type="body" idx="2"/>
          </p:nvPr>
        </p:nvSpPr>
        <p:spPr>
          <a:xfrm>
            <a:off x="4832399" y="1014456"/>
            <a:ext cx="4188757" cy="458801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 b="1" u="sng" dirty="0"/>
              <a:t>Shuffled Train and Test data:</a:t>
            </a:r>
          </a:p>
          <a:p>
            <a:pPr marL="457200" lvl="0" indent="-330200" rtl="0"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600" dirty="0"/>
              <a:t>Parameters: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70/30 split; 10-fold CV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Laplace = 1</a:t>
            </a:r>
          </a:p>
          <a:p>
            <a:pPr marL="457200" indent="-330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sz="1600" dirty="0" smtClean="0"/>
              <a:t>Accuracy</a:t>
            </a:r>
            <a:r>
              <a:rPr lang="en" sz="1600" dirty="0"/>
              <a:t>: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Train: 	</a:t>
            </a:r>
            <a:r>
              <a:rPr lang="en-US" sz="1600" b="1" dirty="0">
                <a:solidFill>
                  <a:srgbClr val="980000"/>
                </a:solidFill>
              </a:rPr>
              <a:t>87.96%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Test: 	</a:t>
            </a:r>
            <a:r>
              <a:rPr lang="en-US" sz="1600" b="1" dirty="0">
                <a:solidFill>
                  <a:srgbClr val="980000"/>
                </a:solidFill>
              </a:rPr>
              <a:t>87.42%</a:t>
            </a:r>
          </a:p>
          <a:p>
            <a:pPr marL="1371600" lvl="2" indent="-330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True positive rate: </a:t>
            </a:r>
            <a:r>
              <a:rPr lang="en-US" sz="1600" dirty="0" smtClean="0"/>
              <a:t>86.53</a:t>
            </a:r>
            <a:r>
              <a:rPr lang="en-US" sz="1600" dirty="0"/>
              <a:t>%</a:t>
            </a:r>
          </a:p>
          <a:p>
            <a:pPr marL="1371600" lvl="2" indent="-330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False positive rate: </a:t>
            </a:r>
            <a:r>
              <a:rPr lang="en-US" sz="1600" dirty="0" smtClean="0"/>
              <a:t>11.74</a:t>
            </a:r>
            <a:r>
              <a:rPr lang="en-US" sz="1600" dirty="0"/>
              <a:t>%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11</a:t>
            </a:fld>
            <a:endParaRPr lang="en"/>
          </a:p>
        </p:txBody>
      </p:sp>
      <p:sp>
        <p:nvSpPr>
          <p:cNvPr id="184" name="Shape 184"/>
          <p:cNvSpPr txBox="1"/>
          <p:nvPr/>
        </p:nvSpPr>
        <p:spPr>
          <a:xfrm>
            <a:off x="588000" y="5602472"/>
            <a:ext cx="7968000" cy="87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rgbClr val="980000"/>
                </a:solidFill>
              </a:rPr>
              <a:t>Again, shuffling the train/test data leads to more aligned train and test accuracy</a:t>
            </a:r>
          </a:p>
        </p:txBody>
      </p:sp>
    </p:spTree>
    <p:extLst>
      <p:ext uri="{BB962C8B-B14F-4D97-AF65-F5344CB8AC3E}">
        <p14:creationId xmlns:p14="http://schemas.microsoft.com/office/powerpoint/2010/main" val="406574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311700" y="25095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Random Forest</a:t>
            </a:r>
            <a:endParaRPr lang="en" dirty="0"/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311700" y="1026927"/>
            <a:ext cx="4412700" cy="4405043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 u="sng" dirty="0"/>
              <a:t>Unshuffled Train and Test data:</a:t>
            </a:r>
          </a:p>
          <a:p>
            <a:pPr marL="457200" lvl="0" indent="-330200" rtl="0"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600" dirty="0"/>
              <a:t>Parameters: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 err="1"/>
              <a:t>mtry</a:t>
            </a:r>
            <a:r>
              <a:rPr lang="en-US" sz="1600" dirty="0"/>
              <a:t>: 15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# of trees: 500</a:t>
            </a:r>
          </a:p>
          <a:p>
            <a:pPr marL="457200" lvl="0" indent="-330200" rtl="0"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600" dirty="0" smtClean="0"/>
              <a:t>Accuracy</a:t>
            </a:r>
            <a:r>
              <a:rPr lang="en" sz="1600" dirty="0"/>
              <a:t>: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Train OOB error: 0.001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Test accuracy: </a:t>
            </a:r>
            <a:r>
              <a:rPr lang="en-US" sz="1600" b="1" dirty="0" smtClean="0">
                <a:solidFill>
                  <a:srgbClr val="980000"/>
                </a:solidFill>
              </a:rPr>
              <a:t>77.21</a:t>
            </a:r>
            <a:r>
              <a:rPr lang="en-US" sz="1600" b="1" dirty="0">
                <a:solidFill>
                  <a:srgbClr val="980000"/>
                </a:solidFill>
              </a:rPr>
              <a:t>%</a:t>
            </a:r>
          </a:p>
          <a:p>
            <a:pPr marL="1371600" lvl="2" indent="-330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True positive rate: </a:t>
            </a:r>
            <a:r>
              <a:rPr lang="en-US" sz="1600" dirty="0" smtClean="0"/>
              <a:t>61.97</a:t>
            </a:r>
            <a:r>
              <a:rPr lang="en-US" sz="1600" dirty="0"/>
              <a:t>%</a:t>
            </a:r>
          </a:p>
          <a:p>
            <a:pPr marL="1371600" lvl="2" indent="-330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False positive rate: </a:t>
            </a:r>
            <a:r>
              <a:rPr lang="en-US" sz="1600" dirty="0" smtClean="0"/>
              <a:t>2.66</a:t>
            </a:r>
            <a:r>
              <a:rPr lang="en-US" sz="1600" dirty="0"/>
              <a:t>%</a:t>
            </a:r>
          </a:p>
        </p:txBody>
      </p:sp>
      <p:sp>
        <p:nvSpPr>
          <p:cNvPr id="182" name="Shape 182"/>
          <p:cNvSpPr txBox="1">
            <a:spLocks noGrp="1"/>
          </p:cNvSpPr>
          <p:nvPr>
            <p:ph type="body" idx="2"/>
          </p:nvPr>
        </p:nvSpPr>
        <p:spPr>
          <a:xfrm>
            <a:off x="4832399" y="1014456"/>
            <a:ext cx="4188757" cy="458801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 b="1" u="sng" dirty="0"/>
              <a:t>Shuffled Train and Test data:</a:t>
            </a:r>
          </a:p>
          <a:p>
            <a:pPr marL="457200" lvl="0" indent="-330200" rtl="0"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600" dirty="0"/>
              <a:t>Parameters: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 err="1"/>
              <a:t>mtry</a:t>
            </a:r>
            <a:r>
              <a:rPr lang="en-US" sz="1600" dirty="0"/>
              <a:t>: 15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# of trees: 500</a:t>
            </a:r>
          </a:p>
          <a:p>
            <a:pPr marL="457200" indent="-330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sz="1600" dirty="0" smtClean="0"/>
              <a:t>Accuracy</a:t>
            </a:r>
            <a:r>
              <a:rPr lang="en" sz="1600" dirty="0"/>
              <a:t>: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Train OOB Error: 0.003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Test accuracy: </a:t>
            </a:r>
            <a:r>
              <a:rPr lang="en-US" sz="1600" b="1" dirty="0" smtClean="0">
                <a:solidFill>
                  <a:srgbClr val="980000"/>
                </a:solidFill>
              </a:rPr>
              <a:t>99.71</a:t>
            </a:r>
            <a:r>
              <a:rPr lang="en-US" sz="1600" b="1" dirty="0">
                <a:solidFill>
                  <a:srgbClr val="980000"/>
                </a:solidFill>
              </a:rPr>
              <a:t>%</a:t>
            </a:r>
          </a:p>
          <a:p>
            <a:pPr marL="1371600" lvl="2" indent="-330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True positive rate: </a:t>
            </a:r>
            <a:r>
              <a:rPr lang="en-US" sz="1600" dirty="0" smtClean="0"/>
              <a:t>99.59</a:t>
            </a:r>
            <a:r>
              <a:rPr lang="en-US" sz="1600" dirty="0"/>
              <a:t>%</a:t>
            </a:r>
          </a:p>
          <a:p>
            <a:pPr marL="1371600" lvl="2" indent="-330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False positive rate: </a:t>
            </a:r>
            <a:r>
              <a:rPr lang="en-US" sz="1600" dirty="0" smtClean="0"/>
              <a:t>0.18</a:t>
            </a:r>
            <a:r>
              <a:rPr lang="en-US" sz="1600" dirty="0"/>
              <a:t>%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12</a:t>
            </a:fld>
            <a:endParaRPr lang="en"/>
          </a:p>
        </p:txBody>
      </p:sp>
      <p:sp>
        <p:nvSpPr>
          <p:cNvPr id="184" name="Shape 184"/>
          <p:cNvSpPr txBox="1"/>
          <p:nvPr/>
        </p:nvSpPr>
        <p:spPr>
          <a:xfrm>
            <a:off x="588000" y="5602472"/>
            <a:ext cx="7968000" cy="87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rgbClr val="980000"/>
                </a:solidFill>
              </a:rPr>
              <a:t>Again, shuffling the train/test data leads to more aligned train and test accuracy</a:t>
            </a:r>
          </a:p>
        </p:txBody>
      </p:sp>
    </p:spTree>
    <p:extLst>
      <p:ext uri="{BB962C8B-B14F-4D97-AF65-F5344CB8AC3E}">
        <p14:creationId xmlns:p14="http://schemas.microsoft.com/office/powerpoint/2010/main" val="274574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311700" y="246888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Random Forest - Variable Importance</a:t>
            </a:r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81" y="1180904"/>
            <a:ext cx="4337405" cy="5257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80904"/>
            <a:ext cx="4304674" cy="5409468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311700" y="25095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dirty="0" err="1"/>
              <a:t>Xgboost</a:t>
            </a:r>
            <a:endParaRPr lang="en" dirty="0"/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311700" y="1026927"/>
            <a:ext cx="4412700" cy="4405043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 u="sng" dirty="0"/>
              <a:t>Unshuffled Train and Test data:</a:t>
            </a:r>
          </a:p>
          <a:p>
            <a:pPr marL="457200" lvl="0" indent="-330200" rtl="0"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600" dirty="0"/>
              <a:t>Parameters: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eta: 0.02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 err="1"/>
              <a:t>max_depth</a:t>
            </a:r>
            <a:r>
              <a:rPr lang="en-US" sz="1600" dirty="0"/>
              <a:t>: 5</a:t>
            </a:r>
          </a:p>
          <a:p>
            <a:pPr marL="457200" lvl="0" indent="-330200" rtl="0"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600" dirty="0" smtClean="0"/>
              <a:t>Accuracy</a:t>
            </a:r>
            <a:r>
              <a:rPr lang="en" sz="1600" dirty="0"/>
              <a:t>: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Train: 	</a:t>
            </a:r>
            <a:r>
              <a:rPr lang="en-US" sz="1600" b="1" dirty="0">
                <a:solidFill>
                  <a:srgbClr val="980000"/>
                </a:solidFill>
              </a:rPr>
              <a:t>99.79%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Test: 	</a:t>
            </a:r>
            <a:r>
              <a:rPr lang="en-US" sz="1600" b="1" dirty="0">
                <a:solidFill>
                  <a:srgbClr val="980000"/>
                </a:solidFill>
              </a:rPr>
              <a:t>76.94%</a:t>
            </a:r>
          </a:p>
          <a:p>
            <a:pPr marL="1371600" lvl="2" indent="-330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True positive rate: </a:t>
            </a:r>
            <a:r>
              <a:rPr lang="en-US" sz="1600" dirty="0" smtClean="0"/>
              <a:t>61.57</a:t>
            </a:r>
            <a:r>
              <a:rPr lang="en-US" sz="1600" dirty="0"/>
              <a:t>%</a:t>
            </a:r>
          </a:p>
          <a:p>
            <a:pPr marL="1371600" lvl="2" indent="-330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False positive rate: </a:t>
            </a:r>
            <a:r>
              <a:rPr lang="en-US" sz="1600" dirty="0" smtClean="0"/>
              <a:t>2.75</a:t>
            </a:r>
            <a:r>
              <a:rPr lang="en-US" sz="1600" dirty="0"/>
              <a:t>%</a:t>
            </a:r>
          </a:p>
        </p:txBody>
      </p:sp>
      <p:sp>
        <p:nvSpPr>
          <p:cNvPr id="182" name="Shape 182"/>
          <p:cNvSpPr txBox="1">
            <a:spLocks noGrp="1"/>
          </p:cNvSpPr>
          <p:nvPr>
            <p:ph type="body" idx="2"/>
          </p:nvPr>
        </p:nvSpPr>
        <p:spPr>
          <a:xfrm>
            <a:off x="4832399" y="1014456"/>
            <a:ext cx="4188757" cy="458801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 b="1" u="sng" dirty="0"/>
              <a:t>Shuffled Train and Test data:</a:t>
            </a:r>
          </a:p>
          <a:p>
            <a:pPr marL="457200" lvl="0" indent="-330200" rtl="0"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600" dirty="0"/>
              <a:t>Parameters: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eta : 0.02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 err="1"/>
              <a:t>max_depth</a:t>
            </a:r>
            <a:r>
              <a:rPr lang="en-US" sz="1600" dirty="0"/>
              <a:t>: 5</a:t>
            </a:r>
          </a:p>
          <a:p>
            <a:pPr marL="457200" indent="-330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sz="1600" dirty="0" smtClean="0"/>
              <a:t>Accuracy</a:t>
            </a:r>
            <a:r>
              <a:rPr lang="en" sz="1600" dirty="0"/>
              <a:t>: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Train: 	</a:t>
            </a:r>
            <a:r>
              <a:rPr lang="en-US" sz="1600" b="1" dirty="0">
                <a:solidFill>
                  <a:srgbClr val="980000"/>
                </a:solidFill>
              </a:rPr>
              <a:t>99.03%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Test: 	</a:t>
            </a:r>
            <a:r>
              <a:rPr lang="en-US" sz="1600" b="1" dirty="0">
                <a:solidFill>
                  <a:srgbClr val="980000"/>
                </a:solidFill>
              </a:rPr>
              <a:t>99.24%</a:t>
            </a:r>
          </a:p>
          <a:p>
            <a:pPr marL="1371600" lvl="2" indent="-330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True positive rate: </a:t>
            </a:r>
            <a:r>
              <a:rPr lang="en-US" sz="1600" dirty="0" smtClean="0"/>
              <a:t>99.06</a:t>
            </a:r>
            <a:r>
              <a:rPr lang="en-US" sz="1600" dirty="0"/>
              <a:t>%</a:t>
            </a:r>
          </a:p>
          <a:p>
            <a:pPr marL="1371600" lvl="2" indent="-330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False positive rate: </a:t>
            </a:r>
            <a:r>
              <a:rPr lang="en-US" sz="1600" dirty="0" smtClean="0"/>
              <a:t>0.60</a:t>
            </a:r>
            <a:r>
              <a:rPr lang="en-US" sz="1600" dirty="0"/>
              <a:t>%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14</a:t>
            </a:fld>
            <a:endParaRPr lang="en"/>
          </a:p>
        </p:txBody>
      </p:sp>
      <p:sp>
        <p:nvSpPr>
          <p:cNvPr id="184" name="Shape 184"/>
          <p:cNvSpPr txBox="1"/>
          <p:nvPr/>
        </p:nvSpPr>
        <p:spPr>
          <a:xfrm>
            <a:off x="588000" y="5602472"/>
            <a:ext cx="7968000" cy="87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rgbClr val="980000"/>
                </a:solidFill>
              </a:rPr>
              <a:t>Again, shuffling the train/test data leads to more aligned train and test accuracy</a:t>
            </a:r>
          </a:p>
        </p:txBody>
      </p:sp>
    </p:spTree>
    <p:extLst>
      <p:ext uri="{BB962C8B-B14F-4D97-AF65-F5344CB8AC3E}">
        <p14:creationId xmlns:p14="http://schemas.microsoft.com/office/powerpoint/2010/main" val="201106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311700" y="25095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dirty="0"/>
              <a:t>Adaboost</a:t>
            </a:r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311700" y="1026927"/>
            <a:ext cx="4412700" cy="4405043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 u="sng" dirty="0"/>
              <a:t>Unshuffled Train and Test data:</a:t>
            </a:r>
          </a:p>
          <a:p>
            <a:pPr marL="457200" lvl="0" indent="-330200" rtl="0"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rgbClr val="595959"/>
                </a:solidFill>
              </a:rPr>
              <a:t>Parameters</a:t>
            </a:r>
            <a:r>
              <a:rPr lang="en" sz="1600" dirty="0"/>
              <a:t>: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da-DK" sz="1600" dirty="0"/>
              <a:t>nu (shrinkage parameter): 1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da-DK" sz="1600" dirty="0"/>
              <a:t>iter: 50</a:t>
            </a:r>
          </a:p>
          <a:p>
            <a:pPr marL="457200" lvl="0" indent="-330200" rtl="0"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600" dirty="0" smtClean="0"/>
              <a:t>Accuracy</a:t>
            </a:r>
            <a:r>
              <a:rPr lang="en" sz="1600" dirty="0"/>
              <a:t>: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Train: 	</a:t>
            </a:r>
            <a:r>
              <a:rPr lang="en-US" sz="1600" b="1" dirty="0">
                <a:solidFill>
                  <a:srgbClr val="980000"/>
                </a:solidFill>
              </a:rPr>
              <a:t>99.90%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Test: 	</a:t>
            </a:r>
            <a:r>
              <a:rPr lang="en-US" sz="1600" b="1" dirty="0">
                <a:solidFill>
                  <a:srgbClr val="980000"/>
                </a:solidFill>
              </a:rPr>
              <a:t>78.11%</a:t>
            </a:r>
          </a:p>
          <a:p>
            <a:pPr marL="1371600" lvl="2" indent="-330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True positive rate: </a:t>
            </a:r>
            <a:r>
              <a:rPr lang="en-US" sz="1600" dirty="0" smtClean="0"/>
              <a:t>63.65</a:t>
            </a:r>
            <a:r>
              <a:rPr lang="en-US" sz="1600" dirty="0"/>
              <a:t>%</a:t>
            </a:r>
          </a:p>
          <a:p>
            <a:pPr marL="1371600" lvl="2" indent="-330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False positive rate: </a:t>
            </a:r>
            <a:r>
              <a:rPr lang="en-US" sz="1600" dirty="0" smtClean="0"/>
              <a:t>2.77</a:t>
            </a:r>
            <a:r>
              <a:rPr lang="en-US" sz="1600" dirty="0"/>
              <a:t>%</a:t>
            </a:r>
          </a:p>
        </p:txBody>
      </p:sp>
      <p:sp>
        <p:nvSpPr>
          <p:cNvPr id="182" name="Shape 182"/>
          <p:cNvSpPr txBox="1">
            <a:spLocks noGrp="1"/>
          </p:cNvSpPr>
          <p:nvPr>
            <p:ph type="body" idx="2"/>
          </p:nvPr>
        </p:nvSpPr>
        <p:spPr>
          <a:xfrm>
            <a:off x="4832399" y="1014456"/>
            <a:ext cx="4188757" cy="458801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 b="1" u="sng" dirty="0"/>
              <a:t>Shuffled Train and Test data:</a:t>
            </a:r>
          </a:p>
          <a:p>
            <a:pPr marL="457200" lvl="0" indent="-330200" rtl="0"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600" dirty="0"/>
              <a:t>Parameters: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nu: 1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 err="1"/>
              <a:t>iter</a:t>
            </a:r>
            <a:r>
              <a:rPr lang="en-US" sz="1600" dirty="0"/>
              <a:t>: 50</a:t>
            </a:r>
          </a:p>
          <a:p>
            <a:pPr marL="457200" indent="-330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sz="1600" dirty="0" smtClean="0"/>
              <a:t>Accuracy</a:t>
            </a:r>
            <a:r>
              <a:rPr lang="en" sz="1600" dirty="0"/>
              <a:t>: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Train: 	</a:t>
            </a:r>
            <a:r>
              <a:rPr lang="en-US" sz="1600" b="1" dirty="0">
                <a:solidFill>
                  <a:srgbClr val="980000"/>
                </a:solidFill>
              </a:rPr>
              <a:t>96.60%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Test: 	</a:t>
            </a:r>
            <a:r>
              <a:rPr lang="en-US" sz="1600" b="1" dirty="0">
                <a:solidFill>
                  <a:srgbClr val="980000"/>
                </a:solidFill>
              </a:rPr>
              <a:t>96.82%</a:t>
            </a:r>
          </a:p>
          <a:p>
            <a:pPr marL="1371600" lvl="2" indent="-330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True positive rate: </a:t>
            </a:r>
            <a:r>
              <a:rPr lang="en-US" sz="1600" dirty="0" smtClean="0"/>
              <a:t>93.71</a:t>
            </a:r>
            <a:r>
              <a:rPr lang="en-US" sz="1600" dirty="0"/>
              <a:t>%</a:t>
            </a:r>
          </a:p>
          <a:p>
            <a:pPr marL="1371600" lvl="2" indent="-330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False positive rate: </a:t>
            </a:r>
            <a:r>
              <a:rPr lang="en-US" sz="1600" dirty="0" smtClean="0"/>
              <a:t>0.28</a:t>
            </a:r>
            <a:r>
              <a:rPr lang="en-US" sz="1600" dirty="0"/>
              <a:t>%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15</a:t>
            </a:fld>
            <a:endParaRPr lang="en"/>
          </a:p>
        </p:txBody>
      </p:sp>
      <p:sp>
        <p:nvSpPr>
          <p:cNvPr id="184" name="Shape 184"/>
          <p:cNvSpPr txBox="1"/>
          <p:nvPr/>
        </p:nvSpPr>
        <p:spPr>
          <a:xfrm>
            <a:off x="588000" y="5602472"/>
            <a:ext cx="7968000" cy="87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rgbClr val="980000"/>
                </a:solidFill>
              </a:rPr>
              <a:t>Again, shuffling the train/test data leads to more aligned train and test accuracy</a:t>
            </a:r>
          </a:p>
        </p:txBody>
      </p:sp>
    </p:spTree>
    <p:extLst>
      <p:ext uri="{BB962C8B-B14F-4D97-AF65-F5344CB8AC3E}">
        <p14:creationId xmlns:p14="http://schemas.microsoft.com/office/powerpoint/2010/main" val="267584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310896" y="246888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Train vs Test </a:t>
            </a:r>
            <a:r>
              <a:rPr lang="en" dirty="0"/>
              <a:t>Data</a:t>
            </a:r>
          </a:p>
        </p:txBody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246925" y="968212"/>
            <a:ext cx="8520600" cy="13741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400" dirty="0"/>
              <a:t>All the algorithms applied thus far have resulted in large discrepancies between train and test </a:t>
            </a:r>
            <a:r>
              <a:rPr lang="en" sz="1400" dirty="0" smtClean="0"/>
              <a:t>accuracy</a:t>
            </a:r>
            <a:r>
              <a:rPr lang="en-US" sz="1400" dirty="0"/>
              <a:t>.</a:t>
            </a:r>
            <a:endParaRPr lang="en" sz="1400" dirty="0"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 b="1" u="sng" dirty="0"/>
              <a:t>Differences </a:t>
            </a:r>
            <a:r>
              <a:rPr lang="en" sz="1400" b="1" u="sng" dirty="0" smtClean="0"/>
              <a:t>between Test and Training </a:t>
            </a:r>
            <a:r>
              <a:rPr lang="en" sz="1400" b="1" u="sng" dirty="0"/>
              <a:t>Data: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 dirty="0" smtClean="0"/>
              <a:t>The </a:t>
            </a:r>
            <a:r>
              <a:rPr lang="en" sz="1400" dirty="0"/>
              <a:t>test data </a:t>
            </a:r>
            <a:r>
              <a:rPr lang="en" sz="1400" dirty="0" smtClean="0"/>
              <a:t>includes </a:t>
            </a:r>
            <a:r>
              <a:rPr lang="en" sz="1400" dirty="0"/>
              <a:t>specific attack types not in the training data. </a:t>
            </a:r>
            <a:r>
              <a:rPr lang="en" sz="1400" dirty="0" smtClean="0"/>
              <a:t>This </a:t>
            </a:r>
            <a:r>
              <a:rPr lang="en" sz="1400" dirty="0"/>
              <a:t>makes the task more </a:t>
            </a:r>
            <a:r>
              <a:rPr lang="en" sz="1400" dirty="0" smtClean="0"/>
              <a:t>realistic</a:t>
            </a:r>
            <a:r>
              <a:rPr lang="en" sz="1400" dirty="0" smtClean="0"/>
              <a:t>.</a:t>
            </a:r>
            <a:endParaRPr lang="en" sz="1400" dirty="0"/>
          </a:p>
        </p:txBody>
      </p:sp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16</a:t>
            </a:fld>
            <a:endParaRPr lang="en"/>
          </a:p>
        </p:txBody>
      </p:sp>
      <p:sp>
        <p:nvSpPr>
          <p:cNvPr id="202" name="Shape 202"/>
          <p:cNvSpPr txBox="1"/>
          <p:nvPr/>
        </p:nvSpPr>
        <p:spPr>
          <a:xfrm rot="16200000">
            <a:off x="-526646" y="4116557"/>
            <a:ext cx="1272029" cy="2367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lang="en-US" sz="800" dirty="0" smtClean="0">
                <a:solidFill>
                  <a:schemeClr val="dk1"/>
                </a:solidFill>
              </a:rPr>
              <a:t>Percentage </a:t>
            </a:r>
            <a:r>
              <a:rPr lang="en-US" sz="800" smtClean="0">
                <a:solidFill>
                  <a:schemeClr val="dk1"/>
                </a:solidFill>
              </a:rPr>
              <a:t>of Dataset </a:t>
            </a:r>
            <a:endParaRPr lang="en" sz="800" dirty="0">
              <a:solidFill>
                <a:schemeClr val="dk1"/>
              </a:solidFill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6659017" y="2498633"/>
            <a:ext cx="2741384" cy="11739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200" u="sng" dirty="0" smtClean="0">
                <a:solidFill>
                  <a:srgbClr val="333333"/>
                </a:solidFill>
              </a:rPr>
              <a:t>Note</a:t>
            </a:r>
            <a:r>
              <a:rPr lang="en-US" sz="1200" dirty="0" smtClean="0">
                <a:solidFill>
                  <a:srgbClr val="333333"/>
                </a:solidFill>
              </a:rPr>
              <a:t>: 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sz="1200" b="1" dirty="0" smtClean="0">
                <a:solidFill>
                  <a:srgbClr val="333333"/>
                </a:solidFill>
              </a:rPr>
              <a:t>2 </a:t>
            </a:r>
            <a:r>
              <a:rPr lang="en" sz="1200" b="1" dirty="0">
                <a:solidFill>
                  <a:srgbClr val="333333"/>
                </a:solidFill>
              </a:rPr>
              <a:t>attacks in train </a:t>
            </a:r>
            <a:r>
              <a:rPr lang="en" sz="1200" dirty="0">
                <a:solidFill>
                  <a:srgbClr val="333333"/>
                </a:solidFill>
              </a:rPr>
              <a:t>are not in </a:t>
            </a:r>
            <a:r>
              <a:rPr lang="en" sz="1200" dirty="0" smtClean="0">
                <a:solidFill>
                  <a:srgbClr val="333333"/>
                </a:solidFill>
              </a:rPr>
              <a:t>test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sz="1200" b="1" dirty="0" smtClean="0">
                <a:solidFill>
                  <a:srgbClr val="333333"/>
                </a:solidFill>
              </a:rPr>
              <a:t>17 </a:t>
            </a:r>
            <a:r>
              <a:rPr lang="en" sz="1200" b="1" dirty="0">
                <a:solidFill>
                  <a:srgbClr val="333333"/>
                </a:solidFill>
              </a:rPr>
              <a:t>in test </a:t>
            </a:r>
            <a:r>
              <a:rPr lang="en" sz="1200" dirty="0">
                <a:solidFill>
                  <a:srgbClr val="333333"/>
                </a:solidFill>
              </a:rPr>
              <a:t>are not in train</a:t>
            </a:r>
          </a:p>
        </p:txBody>
      </p:sp>
      <p:pic>
        <p:nvPicPr>
          <p:cNvPr id="12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075" y="3113831"/>
            <a:ext cx="6371258" cy="328187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62"/>
          <p:cNvSpPr txBox="1"/>
          <p:nvPr/>
        </p:nvSpPr>
        <p:spPr>
          <a:xfrm>
            <a:off x="1578108" y="2856447"/>
            <a:ext cx="3827269" cy="457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b="1" dirty="0"/>
              <a:t>Attack Distribution (Train vs. Test)</a:t>
            </a:r>
          </a:p>
        </p:txBody>
      </p:sp>
      <p:sp>
        <p:nvSpPr>
          <p:cNvPr id="14" name="Shape 63"/>
          <p:cNvSpPr txBox="1"/>
          <p:nvPr/>
        </p:nvSpPr>
        <p:spPr>
          <a:xfrm>
            <a:off x="2722176" y="6310673"/>
            <a:ext cx="3444600" cy="22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900" b="1" dirty="0"/>
              <a:t>Attack #</a:t>
            </a:r>
          </a:p>
        </p:txBody>
      </p:sp>
      <p:pic>
        <p:nvPicPr>
          <p:cNvPr id="15" name="Shape 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8596" y="3493861"/>
            <a:ext cx="782643" cy="3213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1491" y="3672567"/>
            <a:ext cx="847624" cy="303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57"/>
          <p:cNvSpPr/>
          <p:nvPr/>
        </p:nvSpPr>
        <p:spPr>
          <a:xfrm>
            <a:off x="5659018" y="2834471"/>
            <a:ext cx="155700" cy="699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" name="Shape 58"/>
          <p:cNvSpPr/>
          <p:nvPr/>
        </p:nvSpPr>
        <p:spPr>
          <a:xfrm>
            <a:off x="5659018" y="2922019"/>
            <a:ext cx="155700" cy="699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" name="Shape 60"/>
          <p:cNvSpPr txBox="1"/>
          <p:nvPr/>
        </p:nvSpPr>
        <p:spPr>
          <a:xfrm>
            <a:off x="5814718" y="2894705"/>
            <a:ext cx="1439100" cy="6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600" b="1" dirty="0"/>
              <a:t>Test</a:t>
            </a:r>
          </a:p>
        </p:txBody>
      </p:sp>
      <p:sp>
        <p:nvSpPr>
          <p:cNvPr id="20" name="Shape 59"/>
          <p:cNvSpPr txBox="1"/>
          <p:nvPr/>
        </p:nvSpPr>
        <p:spPr>
          <a:xfrm>
            <a:off x="5814718" y="2789682"/>
            <a:ext cx="1439100" cy="6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600" b="1"/>
              <a:t>Train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310896" y="246888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Principal Component Classifier (supervised learning)</a:t>
            </a:r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5875" y="1686892"/>
            <a:ext cx="3874278" cy="3577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050" y="1272692"/>
            <a:ext cx="5418878" cy="435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17</a:t>
            </a:fld>
            <a:endParaRPr lang="en"/>
          </a:p>
        </p:txBody>
      </p:sp>
      <p:sp>
        <p:nvSpPr>
          <p:cNvPr id="216" name="Shape 216"/>
          <p:cNvSpPr txBox="1"/>
          <p:nvPr/>
        </p:nvSpPr>
        <p:spPr>
          <a:xfrm>
            <a:off x="612925" y="5744700"/>
            <a:ext cx="7744200" cy="7901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dirty="0">
                <a:solidFill>
                  <a:srgbClr val="980000"/>
                </a:solidFill>
              </a:rPr>
              <a:t>Ref.: A Novel Anomaly Detection Scheme Based on Principal Component Classifier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dirty="0">
                <a:solidFill>
                  <a:srgbClr val="980000"/>
                </a:solidFill>
              </a:rPr>
              <a:t>NRL Release Number 03-1221.1-2312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dirty="0">
                <a:solidFill>
                  <a:srgbClr val="980000"/>
                </a:solidFill>
              </a:rPr>
              <a:t>Authors: Mei-Ling Shyu, Shu-Ching Chen, Kanoksri Sarinnapakorn, and LiWu Chang</a:t>
            </a:r>
          </a:p>
        </p:txBody>
      </p:sp>
      <p:cxnSp>
        <p:nvCxnSpPr>
          <p:cNvPr id="217" name="Shape 217"/>
          <p:cNvCxnSpPr/>
          <p:nvPr/>
        </p:nvCxnSpPr>
        <p:spPr>
          <a:xfrm rot="10800000" flipH="1">
            <a:off x="2816075" y="1786292"/>
            <a:ext cx="878100" cy="1623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8" name="Shape 218"/>
          <p:cNvCxnSpPr/>
          <p:nvPr/>
        </p:nvCxnSpPr>
        <p:spPr>
          <a:xfrm rot="10800000">
            <a:off x="993825" y="2216917"/>
            <a:ext cx="1805700" cy="1225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19" name="Shape 219"/>
          <p:cNvSpPr txBox="1"/>
          <p:nvPr/>
        </p:nvSpPr>
        <p:spPr>
          <a:xfrm>
            <a:off x="1905000" y="1786292"/>
            <a:ext cx="778500" cy="7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PCA2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3731275" y="1686892"/>
            <a:ext cx="1507500" cy="6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X1</a:t>
            </a:r>
          </a:p>
        </p:txBody>
      </p:sp>
      <p:sp>
        <p:nvSpPr>
          <p:cNvPr id="221" name="Shape 221"/>
          <p:cNvSpPr txBox="1"/>
          <p:nvPr/>
        </p:nvSpPr>
        <p:spPr>
          <a:xfrm>
            <a:off x="612925" y="2178200"/>
            <a:ext cx="4662950" cy="111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X2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311700" y="25095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Principal Component Classifier Results</a:t>
            </a:r>
            <a:endParaRPr lang="en" dirty="0"/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311700" y="1026927"/>
            <a:ext cx="4412700" cy="4405043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 u="sng" dirty="0"/>
              <a:t>Unshuffled Train and Test data:</a:t>
            </a:r>
          </a:p>
          <a:p>
            <a:pPr marL="457200" lvl="0" indent="-330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95959"/>
                </a:solidFill>
              </a:rPr>
              <a:t>Performance on original features</a:t>
            </a:r>
            <a:r>
              <a:rPr lang="en" sz="1600" dirty="0" smtClean="0"/>
              <a:t>:</a:t>
            </a:r>
            <a:endParaRPr lang="en" sz="1600" dirty="0"/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Accuracy:		</a:t>
            </a:r>
            <a:r>
              <a:rPr lang="en-US" sz="1600" b="1" dirty="0">
                <a:solidFill>
                  <a:srgbClr val="980000"/>
                </a:solidFill>
              </a:rPr>
              <a:t>80%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True positive rate:	92%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False positive rate: 	29%</a:t>
            </a:r>
          </a:p>
          <a:p>
            <a:pPr marL="457200" lvl="0" indent="-330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457200" lvl="0" indent="-330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 smtClean="0"/>
              <a:t>Performance </a:t>
            </a:r>
            <a:r>
              <a:rPr lang="en-US" sz="1600" dirty="0"/>
              <a:t>after adding predicted probabilities from logistic regression</a:t>
            </a:r>
            <a:r>
              <a:rPr lang="en" sz="1600" dirty="0" smtClean="0"/>
              <a:t>:</a:t>
            </a:r>
            <a:endParaRPr lang="en" sz="1600" dirty="0"/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Accuracy: 	</a:t>
            </a:r>
            <a:r>
              <a:rPr lang="en-US" sz="1600" b="1" dirty="0">
                <a:solidFill>
                  <a:srgbClr val="980000"/>
                </a:solidFill>
              </a:rPr>
              <a:t>83%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True positive rate:	92%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False positive rate: 	13%</a:t>
            </a:r>
          </a:p>
        </p:txBody>
      </p:sp>
      <p:sp>
        <p:nvSpPr>
          <p:cNvPr id="182" name="Shape 182"/>
          <p:cNvSpPr txBox="1">
            <a:spLocks noGrp="1"/>
          </p:cNvSpPr>
          <p:nvPr>
            <p:ph type="body" idx="2"/>
          </p:nvPr>
        </p:nvSpPr>
        <p:spPr>
          <a:xfrm>
            <a:off x="4832399" y="1014456"/>
            <a:ext cx="4188757" cy="458801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 b="1" u="sng" dirty="0"/>
              <a:t>Shuffled Train and Test data:</a:t>
            </a:r>
          </a:p>
          <a:p>
            <a:pPr marL="457200" lvl="0" indent="-330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95959"/>
                </a:solidFill>
              </a:rPr>
              <a:t>Performance on original features</a:t>
            </a:r>
            <a:r>
              <a:rPr lang="en" sz="1600" dirty="0"/>
              <a:t>: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Accuracy:		</a:t>
            </a:r>
            <a:r>
              <a:rPr lang="en-US" sz="1600" b="1" dirty="0">
                <a:solidFill>
                  <a:srgbClr val="980000"/>
                </a:solidFill>
              </a:rPr>
              <a:t>90%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True positive rate:	90%</a:t>
            </a:r>
          </a:p>
          <a:p>
            <a:pPr marL="914400" lvl="1" indent="-3302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False positive rate: 	25%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3833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311699" y="246888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Model </a:t>
            </a:r>
            <a:r>
              <a:rPr lang="en" dirty="0"/>
              <a:t>Comparison</a:t>
            </a:r>
          </a:p>
        </p:txBody>
      </p:sp>
      <p:pic>
        <p:nvPicPr>
          <p:cNvPr id="235" name="Shape 235" descr="Models_Compar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208832"/>
            <a:ext cx="6442357" cy="5238464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/>
        </p:nvSpPr>
        <p:spPr>
          <a:xfrm>
            <a:off x="6754057" y="5455011"/>
            <a:ext cx="2267100" cy="49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800" b="1" u="sng" dirty="0"/>
              <a:t>Note:</a:t>
            </a:r>
          </a:p>
          <a:p>
            <a:pPr lvl="0">
              <a:spcBef>
                <a:spcPts val="0"/>
              </a:spcBef>
              <a:buNone/>
            </a:pPr>
            <a:r>
              <a:rPr lang="en" sz="800" dirty="0"/>
              <a:t>TPR: True Positive Rate (higher is better)</a:t>
            </a:r>
          </a:p>
          <a:p>
            <a:pPr lvl="0">
              <a:spcBef>
                <a:spcPts val="0"/>
              </a:spcBef>
              <a:buNone/>
            </a:pPr>
            <a:r>
              <a:rPr lang="en" sz="800" dirty="0"/>
              <a:t>FPR: False </a:t>
            </a:r>
            <a:r>
              <a:rPr lang="en" sz="800" dirty="0">
                <a:solidFill>
                  <a:schemeClr val="dk1"/>
                </a:solidFill>
              </a:rPr>
              <a:t>Positive Rate (lower is better)</a:t>
            </a:r>
          </a:p>
        </p:txBody>
      </p:sp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19</a:t>
            </a:fld>
            <a:endParaRPr lang="en"/>
          </a:p>
        </p:txBody>
      </p:sp>
      <p:sp>
        <p:nvSpPr>
          <p:cNvPr id="6" name="Shape 236"/>
          <p:cNvSpPr txBox="1"/>
          <p:nvPr/>
        </p:nvSpPr>
        <p:spPr>
          <a:xfrm>
            <a:off x="6754056" y="3261775"/>
            <a:ext cx="2267100" cy="49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Ensembling</a:t>
            </a:r>
            <a:r>
              <a:rPr lang="en-US" dirty="0" smtClean="0"/>
              <a:t> non PCC models did not improve performance</a:t>
            </a:r>
            <a:endParaRPr lang="en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271800" y="182405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smtClean="0"/>
              <a:t>Introduction</a:t>
            </a:r>
            <a:endParaRPr lang="en" sz="3000" dirty="0"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271800" y="803030"/>
            <a:ext cx="8600400" cy="50232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 b="1" u="sng" smtClean="0">
                <a:solidFill>
                  <a:srgbClr val="000000"/>
                </a:solidFill>
                <a:highlight>
                  <a:srgbClr val="FFFFFF"/>
                </a:highlight>
              </a:rPr>
              <a:t>Task</a:t>
            </a:r>
            <a:r>
              <a:rPr lang="en" sz="1600" smtClean="0">
                <a:solidFill>
                  <a:srgbClr val="000000"/>
                </a:solidFill>
                <a:highlight>
                  <a:srgbClr val="FFFFFF"/>
                </a:highlight>
              </a:rPr>
              <a:t>: </a:t>
            </a:r>
          </a:p>
          <a:p>
            <a:pPr marL="457200" lvl="0" indent="-330200" rtl="0">
              <a:spcBef>
                <a:spcPts val="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sz="1400" smtClean="0">
                <a:solidFill>
                  <a:srgbClr val="000000"/>
                </a:solidFill>
                <a:highlight>
                  <a:srgbClr val="FFFFFF"/>
                </a:highlight>
              </a:rPr>
              <a:t>Build a predictive model capable of distinguishing between benign and malicious network connections (i.e. network attacks)</a:t>
            </a:r>
          </a:p>
          <a:p>
            <a:pPr marL="457200" lvl="0" indent="-330200">
              <a:spcBef>
                <a:spcPts val="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sz="1400" smtClean="0">
                <a:solidFill>
                  <a:srgbClr val="000000"/>
                </a:solidFill>
                <a:highlight>
                  <a:srgbClr val="FFFFFF"/>
                </a:highlight>
              </a:rPr>
              <a:t>Balance model accuracy with interpretability and resource consumption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 b="1" u="sng" smtClean="0">
                <a:solidFill>
                  <a:srgbClr val="000000"/>
                </a:solidFill>
                <a:highlight>
                  <a:srgbClr val="FFFFFF"/>
                </a:highlight>
              </a:rPr>
              <a:t>Background</a:t>
            </a:r>
            <a:r>
              <a:rPr lang="en" sz="1600" smtClean="0">
                <a:solidFill>
                  <a:srgbClr val="000000"/>
                </a:solidFill>
                <a:highlight>
                  <a:srgbClr val="FFFFFF"/>
                </a:highlight>
              </a:rPr>
              <a:t>:  </a:t>
            </a: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sz="1400" smtClean="0">
                <a:solidFill>
                  <a:srgbClr val="000000"/>
                </a:solidFill>
                <a:highlight>
                  <a:srgbClr val="FFFFFF"/>
                </a:highlight>
              </a:rPr>
              <a:t>MIT’s Lincoln Laboratory set up an environment to acquire nine weeks of raw TCP dump data for a local-area network (LAN) simulating a typical U.S. Air Force LAN</a:t>
            </a: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sz="1400" smtClean="0">
                <a:solidFill>
                  <a:srgbClr val="000000"/>
                </a:solidFill>
                <a:highlight>
                  <a:srgbClr val="FFFFFF"/>
                </a:highlight>
              </a:rPr>
              <a:t>They operated the LAN as if it were a true Air Force environment, but peppered it with attacks falling into four main categories:</a:t>
            </a: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b="1" smtClean="0">
                <a:solidFill>
                  <a:srgbClr val="000000"/>
                </a:solidFill>
                <a:highlight>
                  <a:srgbClr val="FFFFFF"/>
                </a:highlight>
              </a:rPr>
              <a:t>DOS</a:t>
            </a:r>
            <a:r>
              <a:rPr lang="en" smtClean="0">
                <a:solidFill>
                  <a:srgbClr val="000000"/>
                </a:solidFill>
                <a:highlight>
                  <a:srgbClr val="FFFFFF"/>
                </a:highlight>
              </a:rPr>
              <a:t>: Denial of Service</a:t>
            </a: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b="1" smtClean="0">
                <a:solidFill>
                  <a:srgbClr val="000000"/>
                </a:solidFill>
                <a:highlight>
                  <a:srgbClr val="FFFFFF"/>
                </a:highlight>
              </a:rPr>
              <a:t>R2L</a:t>
            </a:r>
            <a:r>
              <a:rPr lang="en" smtClean="0">
                <a:solidFill>
                  <a:srgbClr val="000000"/>
                </a:solidFill>
                <a:highlight>
                  <a:srgbClr val="FFFFFF"/>
                </a:highlight>
              </a:rPr>
              <a:t>: Remote to Local</a:t>
            </a: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b="1" smtClean="0">
                <a:solidFill>
                  <a:srgbClr val="000000"/>
                </a:solidFill>
                <a:highlight>
                  <a:srgbClr val="FFFFFF"/>
                </a:highlight>
              </a:rPr>
              <a:t>U2R</a:t>
            </a:r>
            <a:r>
              <a:rPr lang="en" smtClean="0">
                <a:solidFill>
                  <a:srgbClr val="000000"/>
                </a:solidFill>
                <a:highlight>
                  <a:srgbClr val="FFFFFF"/>
                </a:highlight>
              </a:rPr>
              <a:t>: User to Root</a:t>
            </a: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b="1" smtClean="0">
                <a:solidFill>
                  <a:srgbClr val="000000"/>
                </a:solidFill>
                <a:highlight>
                  <a:srgbClr val="FFFFFF"/>
                </a:highlight>
              </a:rPr>
              <a:t>Probing</a:t>
            </a:r>
            <a:r>
              <a:rPr lang="en-US" b="1" smtClean="0">
                <a:solidFill>
                  <a:srgbClr val="000000"/>
                </a:solidFill>
                <a:highlight>
                  <a:srgbClr val="FFFFFF"/>
                </a:highlight>
              </a:rPr>
              <a:t>: </a:t>
            </a:r>
            <a:r>
              <a:rPr lang="en-US" smtClean="0">
                <a:solidFill>
                  <a:srgbClr val="000000"/>
                </a:solidFill>
                <a:highlight>
                  <a:srgbClr val="FFFFFF"/>
                </a:highlight>
              </a:rPr>
              <a:t>Surveillance </a:t>
            </a: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</a:pPr>
            <a:r>
              <a:rPr lang="en" sz="800" smtClean="0">
                <a:solidFill>
                  <a:srgbClr val="000000"/>
                </a:solidFill>
                <a:highlight>
                  <a:srgbClr val="FFFFFF"/>
                </a:highlight>
              </a:rPr>
              <a:t>The data used for this analysis was provided by the Information Security Centre of Excellence (ISCX): </a:t>
            </a:r>
            <a:r>
              <a:rPr lang="en" sz="800" u="sng" smtClean="0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http://www.unb.ca/research/iscx/dataset/iscx-NSL-KDD-dataset.html</a:t>
            </a:r>
            <a:r>
              <a:rPr lang="en" sz="80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endParaRPr lang="en" sz="800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</a:t>
            </a:fld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body" idx="4294967295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 dirty="0"/>
              <a:t>After shuffling training and test datasets, all models perform dramatically </a:t>
            </a:r>
            <a:r>
              <a:rPr lang="en" dirty="0" smtClean="0"/>
              <a:t>better. </a:t>
            </a:r>
            <a:r>
              <a:rPr lang="en" dirty="0"/>
              <a:t>However, this approach is flawed as new, unknown attacks are routinely encountered in real-world </a:t>
            </a:r>
            <a:r>
              <a:rPr lang="en" dirty="0" smtClean="0"/>
              <a:t>scenarios</a:t>
            </a:r>
            <a:endParaRPr lang="en-US" dirty="0" smtClean="0"/>
          </a:p>
          <a:p>
            <a:pPr marL="457200" lvl="0" indent="-228600" rtl="0">
              <a:spcBef>
                <a:spcPts val="0"/>
              </a:spcBef>
              <a:buAutoNum type="arabicPeriod"/>
            </a:pPr>
            <a:endParaRPr lang="en-US" dirty="0" smtClean="0"/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 dirty="0" smtClean="0"/>
              <a:t>Basic </a:t>
            </a:r>
            <a:r>
              <a:rPr lang="en" dirty="0"/>
              <a:t>PCC and naive Bayes models outperform others used in this analysis, especially when new attack patterns are not present in the training </a:t>
            </a:r>
            <a:r>
              <a:rPr lang="en" dirty="0" smtClean="0"/>
              <a:t>dataset</a:t>
            </a:r>
            <a:endParaRPr lang="en-US" dirty="0" smtClean="0"/>
          </a:p>
          <a:p>
            <a:pPr marL="457200" lvl="0" indent="-228600" rtl="0">
              <a:spcBef>
                <a:spcPts val="0"/>
              </a:spcBef>
              <a:buAutoNum type="arabicPeriod"/>
            </a:pPr>
            <a:endParaRPr lang="en" dirty="0"/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 dirty="0" smtClean="0"/>
              <a:t>Further </a:t>
            </a:r>
            <a:r>
              <a:rPr lang="en" dirty="0"/>
              <a:t>development of PCC and naive Bayes models could lead to even better model performance for anomaly </a:t>
            </a:r>
            <a:r>
              <a:rPr lang="en" dirty="0" smtClean="0"/>
              <a:t>detection</a:t>
            </a:r>
            <a:r>
              <a:rPr lang="en-US" dirty="0" smtClean="0"/>
              <a:t>, as well as fine tuning of other algorithms and more advanced stacking/</a:t>
            </a:r>
            <a:r>
              <a:rPr lang="en-US" dirty="0" err="1" smtClean="0"/>
              <a:t>ensembling</a:t>
            </a:r>
            <a:r>
              <a:rPr lang="en-US" dirty="0" smtClean="0"/>
              <a:t>.</a:t>
            </a:r>
            <a:endParaRPr lang="en" dirty="0"/>
          </a:p>
        </p:txBody>
      </p:sp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311700" y="246888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mtClean="0"/>
              <a:t>Conclusion</a:t>
            </a:r>
            <a:endParaRPr lang="en" dirty="0"/>
          </a:p>
        </p:txBody>
      </p:sp>
      <p:sp>
        <p:nvSpPr>
          <p:cNvPr id="244" name="Shape 24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Appendices</a:t>
            </a:r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21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246888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Appendix - PCC Feature Clustering</a:t>
            </a:r>
          </a:p>
        </p:txBody>
      </p:sp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843" y="1356875"/>
            <a:ext cx="7824006" cy="505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22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title"/>
          </p:nvPr>
        </p:nvSpPr>
        <p:spPr>
          <a:xfrm>
            <a:off x="311700" y="246888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Appendix - Network attack types</a:t>
            </a:r>
          </a:p>
        </p:txBody>
      </p:sp>
      <p:pic>
        <p:nvPicPr>
          <p:cNvPr id="263" name="Shape 263" descr="Screen Shot 2016-06-26 at 9.17.55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525" y="1286550"/>
            <a:ext cx="5736474" cy="540494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Shape 26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23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title"/>
          </p:nvPr>
        </p:nvSpPr>
        <p:spPr>
          <a:xfrm>
            <a:off x="311700" y="246888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Appendix - List of features  </a:t>
            </a:r>
          </a:p>
        </p:txBody>
      </p:sp>
      <p:pic>
        <p:nvPicPr>
          <p:cNvPr id="271" name="Shape 271" descr="Screen Shot 2016-06-26 at 9.18.36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9149" y="1584900"/>
            <a:ext cx="4751723" cy="3538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 descr="Screen Shot 2016-06-26 at 9.18.42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9149" y="5123199"/>
            <a:ext cx="4839925" cy="123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 descr="Screen Shot 2016-06-26 at 9.18.25 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00" y="1282324"/>
            <a:ext cx="4138874" cy="467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24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title"/>
          </p:nvPr>
        </p:nvSpPr>
        <p:spPr>
          <a:xfrm>
            <a:off x="311700" y="246888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Appendix - Type of features </a:t>
            </a:r>
          </a:p>
        </p:txBody>
      </p:sp>
      <p:pic>
        <p:nvPicPr>
          <p:cNvPr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8499" y="1691375"/>
            <a:ext cx="2979700" cy="4989298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25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>
            <a:spLocks noGrp="1"/>
          </p:cNvSpPr>
          <p:nvPr>
            <p:ph type="title"/>
          </p:nvPr>
        </p:nvSpPr>
        <p:spPr>
          <a:xfrm>
            <a:off x="311700" y="246888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Appendix - Training and Test Variables</a:t>
            </a:r>
            <a:endParaRPr dirty="0"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26</a:t>
            </a:fld>
            <a:endParaRPr lang="en"/>
          </a:p>
        </p:txBody>
      </p:sp>
      <p:sp>
        <p:nvSpPr>
          <p:cNvPr id="288" name="Shape 288"/>
          <p:cNvSpPr txBox="1">
            <a:spLocks noGrp="1"/>
          </p:cNvSpPr>
          <p:nvPr>
            <p:ph type="body" idx="4294967295"/>
          </p:nvPr>
        </p:nvSpPr>
        <p:spPr>
          <a:xfrm>
            <a:off x="1206150" y="1960427"/>
            <a:ext cx="1379400" cy="50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Training</a:t>
            </a:r>
          </a:p>
        </p:txBody>
      </p:sp>
      <p:pic>
        <p:nvPicPr>
          <p:cNvPr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850" y="2394149"/>
            <a:ext cx="2898925" cy="321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Shape 2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1484" y="2394149"/>
            <a:ext cx="2325737" cy="3607537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 txBox="1">
            <a:spLocks noGrp="1"/>
          </p:cNvSpPr>
          <p:nvPr>
            <p:ph type="body" idx="4294967295"/>
          </p:nvPr>
        </p:nvSpPr>
        <p:spPr>
          <a:xfrm>
            <a:off x="5518337" y="1888052"/>
            <a:ext cx="1379400" cy="50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Test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title"/>
          </p:nvPr>
        </p:nvSpPr>
        <p:spPr>
          <a:xfrm>
            <a:off x="311700" y="246888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Appendix - PCA </a:t>
            </a:r>
            <a:r>
              <a:rPr lang="en" dirty="0" smtClean="0"/>
              <a:t>eigenvectors</a:t>
            </a:r>
            <a:endParaRPr lang="en" dirty="0"/>
          </a:p>
        </p:txBody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311700" y="1536632"/>
            <a:ext cx="8520600" cy="329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We conducted Principal Component Analysis on the continuous variables in the training dataset:</a:t>
            </a:r>
          </a:p>
        </p:txBody>
      </p:sp>
      <p:pic>
        <p:nvPicPr>
          <p:cNvPr id="298" name="Shape 298" descr="img_Train scre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290" y="1866525"/>
            <a:ext cx="7288307" cy="45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Shape 299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27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title"/>
          </p:nvPr>
        </p:nvSpPr>
        <p:spPr>
          <a:xfrm>
            <a:off x="311700" y="246888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Appendix </a:t>
            </a:r>
            <a:r>
              <a:rPr lang="en" dirty="0" smtClean="0"/>
              <a:t>– </a:t>
            </a:r>
            <a:r>
              <a:rPr lang="en-US" dirty="0" smtClean="0"/>
              <a:t>K-Means Scree </a:t>
            </a:r>
            <a:r>
              <a:rPr lang="en-US" dirty="0" smtClean="0"/>
              <a:t>Plot</a:t>
            </a:r>
            <a:endParaRPr lang="en" dirty="0"/>
          </a:p>
        </p:txBody>
      </p:sp>
      <p:sp>
        <p:nvSpPr>
          <p:cNvPr id="299" name="Shape 299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28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43" y="756528"/>
            <a:ext cx="7107672" cy="572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7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246888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Appendix - Confusion Matrix Reference</a:t>
            </a:r>
          </a:p>
        </p:txBody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6931850" y="6135050"/>
            <a:ext cx="1340100" cy="405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/>
              <a:t>From </a:t>
            </a:r>
            <a:r>
              <a:rPr lang="en" sz="1000" u="sng">
                <a:solidFill>
                  <a:schemeClr val="hlink"/>
                </a:solidFill>
                <a:hlinkClick r:id="rId3"/>
              </a:rPr>
              <a:t>Source</a:t>
            </a:r>
            <a:r>
              <a:rPr lang="en" sz="1000"/>
              <a:t>.</a:t>
            </a:r>
          </a:p>
        </p:txBody>
      </p:sp>
      <p:pic>
        <p:nvPicPr>
          <p:cNvPr id="306" name="Shape 3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587" y="2013099"/>
            <a:ext cx="8020824" cy="3292924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Shape 30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29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500557" y="2402851"/>
            <a:ext cx="8520600" cy="1122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5200"/>
              <a:t>Data Exploration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246888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Appendix – Other References</a:t>
            </a:r>
            <a:endParaRPr lang="en" dirty="0"/>
          </a:p>
        </p:txBody>
      </p:sp>
      <p:sp>
        <p:nvSpPr>
          <p:cNvPr id="307" name="Shape 30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30</a:t>
            </a:fld>
            <a:endParaRPr lang="en"/>
          </a:p>
        </p:txBody>
      </p:sp>
      <p:sp>
        <p:nvSpPr>
          <p:cNvPr id="2" name="Rectangle 1"/>
          <p:cNvSpPr/>
          <p:nvPr/>
        </p:nvSpPr>
        <p:spPr>
          <a:xfrm>
            <a:off x="484494" y="1493097"/>
            <a:ext cx="778745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TCP: </a:t>
            </a:r>
            <a:r>
              <a:rPr lang="en-US" dirty="0">
                <a:hlinkClick r:id="rId3"/>
              </a:rPr>
              <a:t>http://ita.ee.lbl.gov/html/contrib/tcp-reduce-doc.html</a:t>
            </a:r>
            <a:endParaRPr lang="en-US" dirty="0"/>
          </a:p>
          <a:p>
            <a:r>
              <a:rPr lang="en-US" dirty="0"/>
              <a:t>Feature description: </a:t>
            </a:r>
            <a:r>
              <a:rPr lang="en-US" dirty="0">
                <a:hlinkClick r:id="rId4"/>
              </a:rPr>
              <a:t>https://kdd.ics.uci.edu/databases/kddcup99/task.html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79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311700" y="777664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200" b="1" u="sng" dirty="0">
                <a:solidFill>
                  <a:srgbClr val="000000"/>
                </a:solidFill>
                <a:latin typeface="+mj-lt"/>
              </a:rPr>
              <a:t>Data size:</a:t>
            </a: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sz="1200" dirty="0">
                <a:solidFill>
                  <a:schemeClr val="dk1"/>
                </a:solidFill>
                <a:latin typeface="+mj-lt"/>
              </a:rPr>
              <a:t>41 features</a:t>
            </a: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sz="1200" dirty="0">
                <a:solidFill>
                  <a:srgbClr val="000000"/>
                </a:solidFill>
                <a:latin typeface="+mj-lt"/>
              </a:rPr>
              <a:t>125,973 connections in Train</a:t>
            </a: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sz="1200" dirty="0">
                <a:solidFill>
                  <a:srgbClr val="000000"/>
                </a:solidFill>
                <a:latin typeface="+mj-lt"/>
              </a:rPr>
              <a:t>22,543 connections in Test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200" b="1" u="sng" dirty="0">
                <a:solidFill>
                  <a:srgbClr val="000000"/>
                </a:solidFill>
                <a:latin typeface="+mj-lt"/>
              </a:rPr>
              <a:t>Connection types:</a:t>
            </a: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sz="1200" dirty="0">
                <a:solidFill>
                  <a:srgbClr val="000000"/>
                </a:solidFill>
                <a:latin typeface="+mj-lt"/>
              </a:rPr>
              <a:t>Train data has </a:t>
            </a:r>
            <a:r>
              <a:rPr lang="en" sz="1200" b="1" dirty="0">
                <a:solidFill>
                  <a:srgbClr val="000000"/>
                </a:solidFill>
                <a:latin typeface="+mj-lt"/>
              </a:rPr>
              <a:t>46.5%</a:t>
            </a:r>
            <a:r>
              <a:rPr lang="en" sz="1200" dirty="0">
                <a:solidFill>
                  <a:srgbClr val="000000"/>
                </a:solidFill>
                <a:latin typeface="+mj-lt"/>
              </a:rPr>
              <a:t> malicious connections (</a:t>
            </a:r>
            <a:r>
              <a:rPr lang="en" sz="1200" dirty="0" err="1" smtClean="0">
                <a:solidFill>
                  <a:srgbClr val="000000"/>
                </a:solidFill>
                <a:latin typeface="+mj-lt"/>
              </a:rPr>
              <a:t>i.e</a:t>
            </a:r>
            <a:r>
              <a:rPr lang="en-US" sz="1200" dirty="0">
                <a:solidFill>
                  <a:srgbClr val="000000"/>
                </a:solidFill>
                <a:latin typeface="+mj-lt"/>
              </a:rPr>
              <a:t>.</a:t>
            </a:r>
            <a:r>
              <a:rPr lang="en" sz="1200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" sz="1200" dirty="0">
                <a:solidFill>
                  <a:srgbClr val="000000"/>
                </a:solidFill>
                <a:latin typeface="+mj-lt"/>
              </a:rPr>
              <a:t>attacks) and </a:t>
            </a:r>
            <a:r>
              <a:rPr lang="en" sz="1200" b="1" dirty="0">
                <a:solidFill>
                  <a:srgbClr val="000000"/>
                </a:solidFill>
                <a:latin typeface="+mj-lt"/>
              </a:rPr>
              <a:t>53.5%</a:t>
            </a:r>
            <a:r>
              <a:rPr lang="en" sz="1200" dirty="0">
                <a:solidFill>
                  <a:srgbClr val="000000"/>
                </a:solidFill>
                <a:latin typeface="+mj-lt"/>
              </a:rPr>
              <a:t> normal connections</a:t>
            </a: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sz="1200" dirty="0">
                <a:solidFill>
                  <a:srgbClr val="000000"/>
                </a:solidFill>
                <a:latin typeface="+mj-lt"/>
              </a:rPr>
              <a:t>We are interested in classifying connections as either </a:t>
            </a:r>
            <a:r>
              <a:rPr lang="en" sz="1200" b="1" dirty="0">
                <a:solidFill>
                  <a:srgbClr val="000000"/>
                </a:solidFill>
                <a:latin typeface="+mj-lt"/>
              </a:rPr>
              <a:t>normal (0) </a:t>
            </a:r>
            <a:r>
              <a:rPr lang="en" sz="1200" dirty="0">
                <a:solidFill>
                  <a:srgbClr val="000000"/>
                </a:solidFill>
                <a:latin typeface="+mj-lt"/>
              </a:rPr>
              <a:t>or</a:t>
            </a:r>
            <a:r>
              <a:rPr lang="en" sz="1200" b="1" dirty="0">
                <a:solidFill>
                  <a:srgbClr val="000000"/>
                </a:solidFill>
                <a:latin typeface="+mj-lt"/>
              </a:rPr>
              <a:t> abnormal (1)</a:t>
            </a:r>
            <a:r>
              <a:rPr lang="en" sz="1200" dirty="0">
                <a:solidFill>
                  <a:srgbClr val="000000"/>
                </a:solidFill>
                <a:latin typeface="+mj-lt"/>
              </a:rPr>
              <a:t>, and not specific attack types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200" b="1" u="sng" dirty="0">
                <a:solidFill>
                  <a:srgbClr val="000000"/>
                </a:solidFill>
                <a:latin typeface="+mj-lt"/>
              </a:rPr>
              <a:t>Features summary</a:t>
            </a:r>
            <a:r>
              <a:rPr lang="en" sz="1200" b="1" dirty="0">
                <a:solidFill>
                  <a:srgbClr val="000000"/>
                </a:solidFill>
                <a:latin typeface="+mj-lt"/>
              </a:rPr>
              <a:t>:</a:t>
            </a: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sz="1200" dirty="0">
                <a:solidFill>
                  <a:srgbClr val="000000"/>
                </a:solidFill>
                <a:latin typeface="+mj-lt"/>
              </a:rPr>
              <a:t>6 Binary (e.g. </a:t>
            </a:r>
            <a:r>
              <a:rPr lang="en" sz="1200" i="1" dirty="0" err="1">
                <a:solidFill>
                  <a:srgbClr val="000000"/>
                </a:solidFill>
                <a:latin typeface="+mj-lt"/>
              </a:rPr>
              <a:t>is_host_login</a:t>
            </a:r>
            <a:r>
              <a:rPr lang="en" sz="1200" dirty="0">
                <a:solidFill>
                  <a:srgbClr val="000000"/>
                </a:solidFill>
                <a:latin typeface="+mj-lt"/>
              </a:rPr>
              <a:t>)</a:t>
            </a:r>
          </a:p>
          <a:p>
            <a:pPr marL="457200" lvl="0" indent="-3175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sz="1200" dirty="0">
                <a:solidFill>
                  <a:srgbClr val="000000"/>
                </a:solidFill>
                <a:latin typeface="+mj-lt"/>
              </a:rPr>
              <a:t>3 Nominal/Character (</a:t>
            </a:r>
            <a:r>
              <a:rPr lang="en" sz="1200" i="1" dirty="0" err="1">
                <a:solidFill>
                  <a:srgbClr val="000000"/>
                </a:solidFill>
                <a:latin typeface="+mj-lt"/>
              </a:rPr>
              <a:t>protocol_type</a:t>
            </a:r>
            <a:r>
              <a:rPr lang="en" sz="1200" dirty="0">
                <a:solidFill>
                  <a:srgbClr val="000000"/>
                </a:solidFill>
                <a:latin typeface="+mj-lt"/>
              </a:rPr>
              <a:t>, service, flag)</a:t>
            </a: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sz="1200" dirty="0">
                <a:solidFill>
                  <a:srgbClr val="000000"/>
                </a:solidFill>
                <a:latin typeface="+mj-lt"/>
              </a:rPr>
              <a:t>32 Continuous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200" b="1" u="sng" dirty="0">
                <a:solidFill>
                  <a:srgbClr val="000000"/>
                </a:solidFill>
                <a:latin typeface="+mj-lt"/>
              </a:rPr>
              <a:t>High level categories of variables:</a:t>
            </a: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sz="1200" dirty="0">
                <a:solidFill>
                  <a:srgbClr val="000000"/>
                </a:solidFill>
                <a:latin typeface="+mj-lt"/>
              </a:rPr>
              <a:t>Basic features of individual TCP connections</a:t>
            </a: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sz="1200" dirty="0">
                <a:solidFill>
                  <a:srgbClr val="000000"/>
                </a:solidFill>
                <a:latin typeface="+mj-lt"/>
              </a:rPr>
              <a:t>Content features within a connection suggested by domain knowledge</a:t>
            </a: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" sz="1200" dirty="0">
                <a:solidFill>
                  <a:srgbClr val="000000"/>
                </a:solidFill>
                <a:latin typeface="+mj-lt"/>
              </a:rPr>
              <a:t>Traffic features computed using a two-second time window</a:t>
            </a:r>
          </a:p>
        </p:txBody>
      </p:sp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146417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About the data</a:t>
            </a:r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226207" y="7932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Initial data exploration</a:t>
            </a:r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119" y="799049"/>
            <a:ext cx="4167756" cy="560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251" y="731194"/>
            <a:ext cx="4088525" cy="2870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562" y="3601699"/>
            <a:ext cx="4329199" cy="304931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Shape 89" descr="img_Train No Bin VFM Dim 1 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025" y="1304200"/>
            <a:ext cx="7894252" cy="50923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226207" y="177062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PCA on continuous variables</a:t>
            </a:r>
          </a:p>
        </p:txBody>
      </p:sp>
      <p:sp>
        <p:nvSpPr>
          <p:cNvPr id="91" name="Shape 91"/>
          <p:cNvSpPr/>
          <p:nvPr/>
        </p:nvSpPr>
        <p:spPr>
          <a:xfrm>
            <a:off x="3528100" y="1744924"/>
            <a:ext cx="2503800" cy="453300"/>
          </a:xfrm>
          <a:prstGeom prst="ellipse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5259125" y="4150625"/>
            <a:ext cx="2603100" cy="541800"/>
          </a:xfrm>
          <a:prstGeom prst="ellipse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/>
          <p:nvPr/>
        </p:nvSpPr>
        <p:spPr>
          <a:xfrm>
            <a:off x="1900491" y="4122666"/>
            <a:ext cx="2725200" cy="541800"/>
          </a:xfrm>
          <a:prstGeom prst="ellipse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/>
          <p:nvPr/>
        </p:nvSpPr>
        <p:spPr>
          <a:xfrm>
            <a:off x="5060925" y="3412250"/>
            <a:ext cx="1665000" cy="403200"/>
          </a:xfrm>
          <a:prstGeom prst="ellipse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4628850" y="2520952"/>
            <a:ext cx="1295100" cy="541800"/>
          </a:xfrm>
          <a:prstGeom prst="ellipse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" name="Shape 96"/>
          <p:cNvSpPr txBox="1"/>
          <p:nvPr/>
        </p:nvSpPr>
        <p:spPr>
          <a:xfrm>
            <a:off x="6117150" y="1783875"/>
            <a:ext cx="2074500" cy="34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0000FF"/>
                </a:solidFill>
              </a:rPr>
              <a:t>REJ TCP errors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5906600" y="2551375"/>
            <a:ext cx="2206800" cy="34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FF"/>
                </a:solidFill>
              </a:rPr>
              <a:t>Connections to different services for same hosts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6680050" y="3349600"/>
            <a:ext cx="1856100" cy="34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FF"/>
                </a:solidFill>
              </a:rPr>
              <a:t>Count of connections </a:t>
            </a:r>
            <a:r>
              <a:rPr lang="en-US" sz="1200" dirty="0" smtClean="0">
                <a:solidFill>
                  <a:srgbClr val="0000FF"/>
                </a:solidFill>
              </a:rPr>
              <a:t>for </a:t>
            </a:r>
            <a:r>
              <a:rPr lang="en" sz="1200" dirty="0" smtClean="0">
                <a:solidFill>
                  <a:srgbClr val="0000FF"/>
                </a:solidFill>
              </a:rPr>
              <a:t>same </a:t>
            </a:r>
            <a:r>
              <a:rPr lang="en" sz="1200" dirty="0">
                <a:solidFill>
                  <a:srgbClr val="0000FF"/>
                </a:solidFill>
              </a:rPr>
              <a:t>hosts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6449239" y="4616227"/>
            <a:ext cx="2285099" cy="34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FF"/>
                </a:solidFill>
              </a:rPr>
              <a:t>SYN TCP errors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1572450" y="4626350"/>
            <a:ext cx="1986000" cy="34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0000FF"/>
                </a:solidFill>
              </a:rPr>
              <a:t>Connections to same services for same hosts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6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20" y="1000935"/>
            <a:ext cx="6630899" cy="5499024"/>
          </a:xfrm>
          <a:prstGeom prst="rect">
            <a:avLst/>
          </a:prstGeom>
        </p:spPr>
      </p:pic>
      <p:sp>
        <p:nvSpPr>
          <p:cNvPr id="6" name="Shape 106"/>
          <p:cNvSpPr txBox="1">
            <a:spLocks noGrp="1"/>
          </p:cNvSpPr>
          <p:nvPr>
            <p:ph type="title"/>
          </p:nvPr>
        </p:nvSpPr>
        <p:spPr>
          <a:xfrm>
            <a:off x="226207" y="237435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K-Means Clustering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728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5400"/>
              <a:t>Predictive Modeling</a:t>
            </a:r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8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4737899" y="4045639"/>
            <a:ext cx="4283257" cy="215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b="1" dirty="0"/>
              <a:t>Model performance:</a:t>
            </a:r>
          </a:p>
          <a:p>
            <a:pPr marL="914400" lvl="1" indent="-317500" rtl="0">
              <a:spcBef>
                <a:spcPts val="0"/>
              </a:spcBef>
              <a:spcAft>
                <a:spcPts val="600"/>
              </a:spcAft>
              <a:buSzPct val="100000"/>
              <a:buFont typeface="Courier New" panose="02070309020205020404" pitchFamily="49" charset="0"/>
              <a:buChar char="o"/>
            </a:pPr>
            <a:r>
              <a:rPr lang="en" b="1" dirty="0">
                <a:solidFill>
                  <a:srgbClr val="980000"/>
                </a:solidFill>
              </a:rPr>
              <a:t>69.78% accuracy in test vs 94.48% in train!</a:t>
            </a:r>
          </a:p>
          <a:p>
            <a:pPr marL="914400" lvl="1" indent="-317500" rtl="0">
              <a:spcBef>
                <a:spcPts val="0"/>
              </a:spcBef>
              <a:spcAft>
                <a:spcPts val="600"/>
              </a:spcAft>
              <a:buSzPct val="100000"/>
              <a:buFont typeface="Courier New" panose="02070309020205020404" pitchFamily="49" charset="0"/>
              <a:buChar char="o"/>
            </a:pPr>
            <a:r>
              <a:rPr lang="en" dirty="0">
                <a:solidFill>
                  <a:schemeClr val="tx1"/>
                </a:solidFill>
              </a:rPr>
              <a:t>48.35% true positive rate</a:t>
            </a:r>
          </a:p>
          <a:p>
            <a:pPr marL="914400" lvl="1" indent="-317500" rtl="0">
              <a:spcBef>
                <a:spcPts val="0"/>
              </a:spcBef>
              <a:spcAft>
                <a:spcPts val="600"/>
              </a:spcAft>
              <a:buSzPct val="100000"/>
              <a:buFont typeface="Courier New" panose="02070309020205020404" pitchFamily="49" charset="0"/>
              <a:buChar char="o"/>
            </a:pPr>
            <a:r>
              <a:rPr lang="en" dirty="0">
                <a:solidFill>
                  <a:schemeClr val="tx1"/>
                </a:solidFill>
              </a:rPr>
              <a:t>1.89% false positive rate</a:t>
            </a:r>
          </a:p>
          <a:p>
            <a:pPr marR="0"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en" b="1" dirty="0" smtClean="0">
              <a:solidFill>
                <a:srgbClr val="980000"/>
              </a:solidFill>
            </a:endParaRPr>
          </a:p>
          <a:p>
            <a:pPr marR="0"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 smtClean="0">
                <a:solidFill>
                  <a:srgbClr val="980000"/>
                </a:solidFill>
              </a:rPr>
              <a:t>Why </a:t>
            </a:r>
            <a:r>
              <a:rPr lang="en" b="1" dirty="0">
                <a:solidFill>
                  <a:srgbClr val="980000"/>
                </a:solidFill>
              </a:rPr>
              <a:t>such a large </a:t>
            </a:r>
            <a:r>
              <a:rPr lang="en" b="1" dirty="0" smtClean="0">
                <a:solidFill>
                  <a:srgbClr val="980000"/>
                </a:solidFill>
              </a:rPr>
              <a:t>discrepancy</a:t>
            </a:r>
            <a:r>
              <a:rPr lang="en" b="1" dirty="0">
                <a:solidFill>
                  <a:srgbClr val="980000"/>
                </a:solidFill>
              </a:rPr>
              <a:t> </a:t>
            </a:r>
            <a:r>
              <a:rPr lang="en" b="1" dirty="0" smtClean="0">
                <a:solidFill>
                  <a:srgbClr val="980000"/>
                </a:solidFill>
              </a:rPr>
              <a:t>in </a:t>
            </a:r>
            <a:br>
              <a:rPr lang="en" b="1" dirty="0" smtClean="0">
                <a:solidFill>
                  <a:srgbClr val="980000"/>
                </a:solidFill>
              </a:rPr>
            </a:br>
            <a:r>
              <a:rPr lang="en" b="1" dirty="0" smtClean="0">
                <a:solidFill>
                  <a:srgbClr val="980000"/>
                </a:solidFill>
              </a:rPr>
              <a:t>train </a:t>
            </a:r>
            <a:r>
              <a:rPr lang="en" b="1" dirty="0">
                <a:solidFill>
                  <a:srgbClr val="980000"/>
                </a:solidFill>
              </a:rPr>
              <a:t>vs test accuracy?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-17024" y="1073416"/>
            <a:ext cx="5093117" cy="34856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b="1" dirty="0"/>
              <a:t>Split Train 70%/30% then 10-fold CV for lambda: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226207" y="127171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Logistic Regression with Lasso penalty</a:t>
            </a:r>
          </a:p>
        </p:txBody>
      </p:sp>
      <p:pic>
        <p:nvPicPr>
          <p:cNvPr id="122" name="Shape 122" descr="2-error by lambd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186" y="1491707"/>
            <a:ext cx="3804375" cy="2432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 descr="3-summary performanc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7900" y="1451416"/>
            <a:ext cx="3999900" cy="2557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375" y="4393802"/>
            <a:ext cx="2547125" cy="191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/>
        </p:nvSpPr>
        <p:spPr>
          <a:xfrm>
            <a:off x="5348839" y="3723845"/>
            <a:ext cx="422700" cy="33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980000"/>
                </a:solidFill>
              </a:rPr>
              <a:t>12</a:t>
            </a:r>
          </a:p>
        </p:txBody>
      </p:sp>
      <p:cxnSp>
        <p:nvCxnSpPr>
          <p:cNvPr id="126" name="Shape 126"/>
          <p:cNvCxnSpPr/>
          <p:nvPr/>
        </p:nvCxnSpPr>
        <p:spPr>
          <a:xfrm>
            <a:off x="3182643" y="1894154"/>
            <a:ext cx="0" cy="15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7" name="Shape 127"/>
          <p:cNvSpPr txBox="1"/>
          <p:nvPr/>
        </p:nvSpPr>
        <p:spPr>
          <a:xfrm>
            <a:off x="3037357" y="3391517"/>
            <a:ext cx="422699" cy="33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dirty="0">
                <a:solidFill>
                  <a:srgbClr val="980000"/>
                </a:solidFill>
              </a:rPr>
              <a:t>-3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3024138" y="1689715"/>
            <a:ext cx="422700" cy="33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980000"/>
                </a:solidFill>
              </a:rPr>
              <a:t>12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-17024" y="4045639"/>
            <a:ext cx="3905400" cy="33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 charset="0"/>
              <a:buChar char="•"/>
            </a:pPr>
            <a:r>
              <a:rPr lang="en" b="1" dirty="0">
                <a:solidFill>
                  <a:schemeClr val="dk2"/>
                </a:solidFill>
              </a:rPr>
              <a:t>Retained features and coefficients:</a:t>
            </a:r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4737900" y="1073417"/>
            <a:ext cx="3905400" cy="330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b="1" dirty="0"/>
              <a:t>Balance accuracy and complexity:</a:t>
            </a:r>
          </a:p>
        </p:txBody>
      </p:sp>
      <p:sp>
        <p:nvSpPr>
          <p:cNvPr id="131" name="Shape 13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9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761</TotalTime>
  <Words>1538</Words>
  <Application>Microsoft Macintosh PowerPoint</Application>
  <PresentationFormat>On-screen Show (4:3)</PresentationFormat>
  <Paragraphs>273</Paragraphs>
  <Slides>30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Courier New</vt:lpstr>
      <vt:lpstr>Wingdings</vt:lpstr>
      <vt:lpstr>Arial</vt:lpstr>
      <vt:lpstr>simple-light-2</vt:lpstr>
      <vt:lpstr>  Network Intrusion Detection</vt:lpstr>
      <vt:lpstr>Introduction</vt:lpstr>
      <vt:lpstr>Data Exploration</vt:lpstr>
      <vt:lpstr>About the data</vt:lpstr>
      <vt:lpstr>Initial data exploration</vt:lpstr>
      <vt:lpstr>PCA on continuous variables</vt:lpstr>
      <vt:lpstr>K-Means Clustering  </vt:lpstr>
      <vt:lpstr>Predictive Modeling</vt:lpstr>
      <vt:lpstr>Logistic Regression with Lasso penalty</vt:lpstr>
      <vt:lpstr>Logistic Regression with Lasso penalty - Shuffled</vt:lpstr>
      <vt:lpstr>Naive Bayes</vt:lpstr>
      <vt:lpstr>Random Forest</vt:lpstr>
      <vt:lpstr>Random Forest - Variable Importance</vt:lpstr>
      <vt:lpstr>Xgboost</vt:lpstr>
      <vt:lpstr>Adaboost</vt:lpstr>
      <vt:lpstr>Train vs Test Data</vt:lpstr>
      <vt:lpstr>Principal Component Classifier (supervised learning)</vt:lpstr>
      <vt:lpstr>Principal Component Classifier Results</vt:lpstr>
      <vt:lpstr>Model Comparison</vt:lpstr>
      <vt:lpstr>Conclusion</vt:lpstr>
      <vt:lpstr>Appendices</vt:lpstr>
      <vt:lpstr>Appendix - PCC Feature Clustering</vt:lpstr>
      <vt:lpstr>Appendix - Network attack types</vt:lpstr>
      <vt:lpstr>Appendix - List of features  </vt:lpstr>
      <vt:lpstr>Appendix - Type of features </vt:lpstr>
      <vt:lpstr>Appendix - Training and Test Variables</vt:lpstr>
      <vt:lpstr>Appendix - PCA eigenvectors</vt:lpstr>
      <vt:lpstr>Appendix – K-Means Scree Plot</vt:lpstr>
      <vt:lpstr>Appendix - Confusion Matrix Reference</vt:lpstr>
      <vt:lpstr>Appendix – Other 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Network Intrusion Detection</dc:title>
  <cp:lastModifiedBy>Microsoft Office User</cp:lastModifiedBy>
  <cp:revision>73</cp:revision>
  <dcterms:modified xsi:type="dcterms:W3CDTF">2016-06-28T14:35:06Z</dcterms:modified>
</cp:coreProperties>
</file>